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891" r:id="rId3"/>
    <p:sldId id="892" r:id="rId4"/>
    <p:sldId id="888" r:id="rId5"/>
    <p:sldId id="893" r:id="rId6"/>
    <p:sldId id="890" r:id="rId7"/>
    <p:sldId id="894" r:id="rId8"/>
    <p:sldId id="896" r:id="rId9"/>
    <p:sldId id="897" r:id="rId10"/>
    <p:sldId id="935" r:id="rId11"/>
    <p:sldId id="900" r:id="rId12"/>
    <p:sldId id="902" r:id="rId13"/>
    <p:sldId id="901" r:id="rId14"/>
    <p:sldId id="903" r:id="rId15"/>
    <p:sldId id="904" r:id="rId16"/>
    <p:sldId id="905" r:id="rId17"/>
    <p:sldId id="906" r:id="rId18"/>
    <p:sldId id="907" r:id="rId19"/>
    <p:sldId id="908" r:id="rId20"/>
    <p:sldId id="909" r:id="rId21"/>
    <p:sldId id="910" r:id="rId22"/>
    <p:sldId id="911" r:id="rId23"/>
    <p:sldId id="912" r:id="rId24"/>
    <p:sldId id="936" r:id="rId25"/>
    <p:sldId id="920" r:id="rId26"/>
    <p:sldId id="914" r:id="rId27"/>
    <p:sldId id="915" r:id="rId28"/>
    <p:sldId id="916" r:id="rId29"/>
    <p:sldId id="917" r:id="rId30"/>
    <p:sldId id="919" r:id="rId31"/>
    <p:sldId id="921" r:id="rId32"/>
    <p:sldId id="922" r:id="rId33"/>
    <p:sldId id="923" r:id="rId34"/>
    <p:sldId id="924" r:id="rId35"/>
    <p:sldId id="925" r:id="rId36"/>
    <p:sldId id="928" r:id="rId37"/>
    <p:sldId id="926" r:id="rId38"/>
    <p:sldId id="927" r:id="rId39"/>
    <p:sldId id="929" r:id="rId40"/>
    <p:sldId id="930" r:id="rId41"/>
    <p:sldId id="931" r:id="rId42"/>
    <p:sldId id="933" r:id="rId43"/>
    <p:sldId id="934" r:id="rId44"/>
    <p:sldId id="895" r:id="rId45"/>
    <p:sldId id="937" r:id="rId46"/>
    <p:sldId id="932" r:id="rId47"/>
    <p:sldId id="938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DD4"/>
    <a:srgbClr val="006DF0"/>
    <a:srgbClr val="2D5C86"/>
    <a:srgbClr val="4EBDF5"/>
    <a:srgbClr val="293064"/>
    <a:srgbClr val="00B050"/>
    <a:srgbClr val="5B9BD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19" autoAdjust="0"/>
    <p:restoredTop sz="96337" autoAdjust="0"/>
  </p:normalViewPr>
  <p:slideViewPr>
    <p:cSldViewPr snapToGrid="0">
      <p:cViewPr>
        <p:scale>
          <a:sx n="75" d="100"/>
          <a:sy n="75" d="100"/>
        </p:scale>
        <p:origin x="-557" y="-274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invertIfNegative val="0"/>
          <c:cat>
            <c:strRef>
              <c:f>Sheet1!$A$2:$A$12</c:f>
              <c:strCache>
                <c:ptCount val="11"/>
                <c:pt idx="0">
                  <c:v>Entertainment</c:v>
                </c:pt>
                <c:pt idx="1">
                  <c:v>Interview</c:v>
                </c:pt>
                <c:pt idx="2">
                  <c:v>Singing</c:v>
                </c:pt>
                <c:pt idx="3">
                  <c:v>Play</c:v>
                </c:pt>
                <c:pt idx="4">
                  <c:v>Movie</c:v>
                </c:pt>
                <c:pt idx="5">
                  <c:v>Vlog</c:v>
                </c:pt>
                <c:pt idx="6">
                  <c:v>Live</c:v>
                </c:pt>
                <c:pt idx="7">
                  <c:v>Speech</c:v>
                </c:pt>
                <c:pt idx="8">
                  <c:v>Drama</c:v>
                </c:pt>
                <c:pt idx="9">
                  <c:v>Recitation</c:v>
                </c:pt>
                <c:pt idx="10">
                  <c:v>Advertisement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11.9</c:v>
                </c:pt>
                <c:pt idx="1">
                  <c:v>12.4</c:v>
                </c:pt>
                <c:pt idx="2">
                  <c:v>18.760000000000002</c:v>
                </c:pt>
                <c:pt idx="3">
                  <c:v>12.65</c:v>
                </c:pt>
                <c:pt idx="4">
                  <c:v>18.29</c:v>
                </c:pt>
                <c:pt idx="5">
                  <c:v>5.32</c:v>
                </c:pt>
                <c:pt idx="6">
                  <c:v>6</c:v>
                </c:pt>
                <c:pt idx="7">
                  <c:v>5.18</c:v>
                </c:pt>
                <c:pt idx="8">
                  <c:v>20.22</c:v>
                </c:pt>
                <c:pt idx="9">
                  <c:v>9.17</c:v>
                </c:pt>
                <c:pt idx="10">
                  <c:v>17.100000000000001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Calibration</c:v>
                </c:pt>
              </c:strCache>
            </c:strRef>
          </c:tx>
          <c:invertIfNegative val="0"/>
          <c:cat>
            <c:strRef>
              <c:f>Sheet1!$A$2:$A$12</c:f>
              <c:strCache>
                <c:ptCount val="11"/>
                <c:pt idx="0">
                  <c:v>Entertainment</c:v>
                </c:pt>
                <c:pt idx="1">
                  <c:v>Interview</c:v>
                </c:pt>
                <c:pt idx="2">
                  <c:v>Singing</c:v>
                </c:pt>
                <c:pt idx="3">
                  <c:v>Play</c:v>
                </c:pt>
                <c:pt idx="4">
                  <c:v>Movie</c:v>
                </c:pt>
                <c:pt idx="5">
                  <c:v>Vlog</c:v>
                </c:pt>
                <c:pt idx="6">
                  <c:v>Live</c:v>
                </c:pt>
                <c:pt idx="7">
                  <c:v>Speech</c:v>
                </c:pt>
                <c:pt idx="8">
                  <c:v>Drama</c:v>
                </c:pt>
                <c:pt idx="9">
                  <c:v>Recitation</c:v>
                </c:pt>
                <c:pt idx="10">
                  <c:v>Advertisement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11.697800000000001</c:v>
                </c:pt>
                <c:pt idx="1">
                  <c:v>11.63</c:v>
                </c:pt>
                <c:pt idx="2">
                  <c:v>24.49</c:v>
                </c:pt>
                <c:pt idx="3">
                  <c:v>13.96</c:v>
                </c:pt>
                <c:pt idx="4">
                  <c:v>17.63</c:v>
                </c:pt>
                <c:pt idx="5">
                  <c:v>7.57</c:v>
                </c:pt>
                <c:pt idx="6">
                  <c:v>8.86</c:v>
                </c:pt>
                <c:pt idx="7">
                  <c:v>7.22</c:v>
                </c:pt>
                <c:pt idx="8">
                  <c:v>21.85</c:v>
                </c:pt>
                <c:pt idx="9">
                  <c:v>19.54</c:v>
                </c:pt>
                <c:pt idx="10">
                  <c:v>12.54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1124224"/>
        <c:axId val="153900928"/>
        <c:axId val="0"/>
      </c:bar3DChart>
      <c:catAx>
        <c:axId val="151124224"/>
        <c:scaling>
          <c:orientation val="minMax"/>
        </c:scaling>
        <c:delete val="0"/>
        <c:axPos val="b"/>
        <c:majorTickMark val="out"/>
        <c:minorTickMark val="none"/>
        <c:tickLblPos val="nextTo"/>
        <c:crossAx val="153900928"/>
        <c:crosses val="autoZero"/>
        <c:auto val="1"/>
        <c:lblAlgn val="ctr"/>
        <c:lblOffset val="100"/>
        <c:noMultiLvlLbl val="0"/>
      </c:catAx>
      <c:valAx>
        <c:axId val="1539009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11242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03337-2CA8-4782-AEF4-A6111E6524CB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CE1DC-34EF-4076-A07C-116356B79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90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CE1DC-34EF-4076-A07C-116356B79FD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CE1DC-34EF-4076-A07C-116356B79F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7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、名人列表；</a:t>
            </a:r>
            <a:r>
              <a:rPr lang="en-US" altLang="zh-CN" dirty="0"/>
              <a:t>2</a:t>
            </a:r>
            <a:r>
              <a:rPr lang="zh-CN" altLang="en-US" dirty="0"/>
              <a:t>、下载图片和视频；</a:t>
            </a:r>
            <a:r>
              <a:rPr lang="en-US" altLang="zh-CN" dirty="0"/>
              <a:t>3</a:t>
            </a:r>
            <a:r>
              <a:rPr lang="zh-CN" altLang="en-US" dirty="0"/>
              <a:t>、人脸检测与追踪；</a:t>
            </a:r>
            <a:r>
              <a:rPr lang="en-US" altLang="zh-CN" dirty="0"/>
              <a:t>4</a:t>
            </a:r>
            <a:r>
              <a:rPr lang="zh-CN" altLang="en-US" dirty="0"/>
              <a:t>、口唇一致性检测；</a:t>
            </a:r>
            <a:r>
              <a:rPr lang="en-US" altLang="zh-CN" dirty="0"/>
              <a:t>5</a:t>
            </a:r>
            <a:r>
              <a:rPr lang="zh-CN" altLang="en-US" dirty="0"/>
              <a:t>、声纹识别二次确认；</a:t>
            </a:r>
            <a:r>
              <a:rPr lang="en-US" altLang="zh-CN" dirty="0"/>
              <a:t>6</a:t>
            </a:r>
            <a:r>
              <a:rPr lang="zh-CN" altLang="en-US" dirty="0"/>
              <a:t>、人工核查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E289-1DC0-48EA-8300-414E84F2DB2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对我们研究方向感兴趣的小伙伴可以与我联系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E289-1DC0-48EA-8300-414E84F2DB2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0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C4881-8050-4CD1-916F-A3E183335447}" type="datetimeFigureOut">
              <a:rPr lang="zh-CN" altLang="en-US" smtClean="0"/>
              <a:t>2021/7/16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1AA70-8691-415D-9078-FBBA9D85337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3.wmf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png"/><Relationship Id="rId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png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.png"/><Relationship Id="rId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.png"/><Relationship Id="rId4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.png"/><Relationship Id="rId4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.png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.png"/><Relationship Id="rId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.png"/><Relationship Id="rId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.png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.png"/><Relationship Id="rId4" Type="http://schemas.openxmlformats.org/officeDocument/2006/relationships/image" Target="../media/image2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.png"/><Relationship Id="rId4" Type="http://schemas.openxmlformats.org/officeDocument/2006/relationships/image" Target="../media/image2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.png"/><Relationship Id="rId4" Type="http://schemas.openxmlformats.org/officeDocument/2006/relationships/image" Target="../media/image3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.png"/><Relationship Id="rId4" Type="http://schemas.openxmlformats.org/officeDocument/2006/relationships/image" Target="../media/image3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.png"/><Relationship Id="rId4" Type="http://schemas.openxmlformats.org/officeDocument/2006/relationships/image" Target="../media/image3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6.png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.png"/><Relationship Id="rId4" Type="http://schemas.openxmlformats.org/officeDocument/2006/relationships/image" Target="../media/image3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scientific-contributions/Alan-OCinneide-2014649857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wmf"/><Relationship Id="rId2" Type="http://schemas.openxmlformats.org/officeDocument/2006/relationships/tags" Target="../tags/tag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2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file:///C:\Users\wangdong\AppData\Local\Temp\wps\INetCache\2bb8adfd6d887d2d7f732cad7c63532d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88970" y="2456815"/>
            <a:ext cx="77965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400" dirty="0" smtClean="0">
                <a:cs typeface="+mn-ea"/>
                <a:sym typeface="+mn-lt"/>
              </a:rPr>
              <a:t>说话人识别</a:t>
            </a:r>
            <a:r>
              <a:rPr lang="en-US" altLang="zh-CN" sz="4400" dirty="0" smtClean="0">
                <a:cs typeface="+mn-ea"/>
                <a:sym typeface="+mn-lt"/>
              </a:rPr>
              <a:t>--</a:t>
            </a:r>
            <a:endParaRPr lang="zh-CN" altLang="en-US" sz="4400" dirty="0" smtClean="0">
              <a:cs typeface="+mn-ea"/>
              <a:sym typeface="+mn-lt"/>
            </a:endParaRPr>
          </a:p>
          <a:p>
            <a:pPr algn="r"/>
            <a:r>
              <a:rPr lang="zh-CN" altLang="en-US" sz="4400" dirty="0" smtClean="0">
                <a:cs typeface="+mn-ea"/>
                <a:sym typeface="+mn-lt"/>
              </a:rPr>
              <a:t>等错误率背后的真实性能</a:t>
            </a:r>
            <a:endParaRPr lang="en-US" altLang="zh-CN" sz="4400" dirty="0" smtClean="0">
              <a:cs typeface="+mn-ea"/>
              <a:sym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6306" y="4306893"/>
            <a:ext cx="3230880" cy="1938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 smtClean="0">
                <a:cs typeface="+mn-ea"/>
                <a:sym typeface="+mn-lt"/>
              </a:rPr>
              <a:t>王东</a:t>
            </a:r>
          </a:p>
          <a:p>
            <a:pPr algn="ctr"/>
            <a:endParaRPr lang="zh-CN" altLang="en-US" sz="4000" dirty="0" smtClean="0">
              <a:cs typeface="+mn-ea"/>
              <a:sym typeface="+mn-lt"/>
            </a:endParaRPr>
          </a:p>
          <a:p>
            <a:pPr algn="ctr"/>
            <a:r>
              <a:rPr lang="zh-CN" altLang="en-US" sz="2000" dirty="0" smtClean="0">
                <a:cs typeface="+mn-ea"/>
                <a:sym typeface="+mn-lt"/>
              </a:rPr>
              <a:t>清华大学语音语言技术中心</a:t>
            </a:r>
          </a:p>
          <a:p>
            <a:pPr algn="ctr"/>
            <a:r>
              <a:rPr lang="en-US" altLang="zh-CN" sz="2000" dirty="0" smtClean="0">
                <a:cs typeface="+mn-ea"/>
                <a:sym typeface="+mn-lt"/>
              </a:rPr>
              <a:t>http://wangd.cslt.org</a:t>
            </a:r>
          </a:p>
        </p:txBody>
      </p:sp>
      <p:pic>
        <p:nvPicPr>
          <p:cNvPr id="7" name="Shape 9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62997" y="470152"/>
            <a:ext cx="1695169" cy="123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9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20492" y="30350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CN-Celeb: </a:t>
            </a:r>
            <a:r>
              <a:rPr lang="zh-CN" altLang="en-US" dirty="0"/>
              <a:t>复杂场景声纹数据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38694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rgbClr val="7030A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STEP 1: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POI list design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rgbClr val="7030A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STEP 2: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Pictures and videos download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rgbClr val="7030A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STEP 3: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Face detection and tracking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rgbClr val="7030A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STEP 4: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Active speaker verification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rgbClr val="7030A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STEP 5:</a:t>
            </a:r>
            <a:r>
              <a:rPr lang="en-US" altLang="zh-CN" sz="2400" dirty="0">
                <a:latin typeface="Cambria" panose="02040503050406030204" pitchFamily="18" charset="0"/>
              </a:rPr>
              <a:t> Relax and recovery </a:t>
            </a:r>
            <a:r>
              <a:rPr lang="en-US" altLang="zh-CN" sz="2000" dirty="0">
                <a:latin typeface="Cambria" panose="02040503050406030204" pitchFamily="18" charset="0"/>
              </a:rPr>
              <a:t>by speaker diarization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rgbClr val="7030A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STEP 6: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Human check</a:t>
            </a:r>
            <a:endParaRPr lang="zh-CN" altLang="en-US" sz="2400" dirty="0"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26" y="2161185"/>
            <a:ext cx="6630799" cy="34665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6339733"/>
            <a:ext cx="9027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Cambria" panose="02040503050406030204" pitchFamily="18" charset="0"/>
                <a:ea typeface="微软雅黑" panose="020B0503020204020204" pitchFamily="34" charset="-122"/>
              </a:rPr>
              <a:t>Toolkit: http://cslt.riit.tsinghua.edu.cn/mediawiki/index.php/CN-Celeb</a:t>
            </a:r>
          </a:p>
        </p:txBody>
      </p:sp>
      <p:pic>
        <p:nvPicPr>
          <p:cNvPr id="6" name="Shape 9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306082" y="16126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4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CN-Celeb1 &amp; CN-Celeb2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772795" y="2061845"/>
          <a:ext cx="7287260" cy="4347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" r:id="rId3" imgW="10058400" imgH="6000750" progId="Paint.Picture">
                  <p:embed/>
                </p:oleObj>
              </mc:Choice>
              <mc:Fallback>
                <p:oleObj r:id="rId3" imgW="10058400" imgH="60007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2795" y="2061845"/>
                        <a:ext cx="7287260" cy="4347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8060055" y="861695"/>
          <a:ext cx="2199005" cy="241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9" r:id="rId5" imgW="4486275" imgH="5057775" progId="Paint.Picture">
                  <p:embed/>
                </p:oleObj>
              </mc:Choice>
              <mc:Fallback>
                <p:oleObj r:id="rId5" imgW="4486275" imgH="505777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60055" y="861695"/>
                        <a:ext cx="2199005" cy="2419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/>
          <p:nvPr/>
        </p:nvGraphicFramePr>
        <p:xfrm>
          <a:off x="8185785" y="3477895"/>
          <a:ext cx="3832860" cy="2637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" r:id="rId7" imgW="7315200" imgH="5334000" progId="Paint.Picture">
                  <p:embed/>
                </p:oleObj>
              </mc:Choice>
              <mc:Fallback>
                <p:oleObj r:id="rId7" imgW="7315200" imgH="53340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85785" y="3477895"/>
                        <a:ext cx="3832860" cy="2637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hape 92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0433212" y="15110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CNCeleb</a:t>
            </a:r>
            <a:r>
              <a:rPr lang="en-US" altLang="zh-CN" dirty="0" smtClean="0"/>
              <a:t>: Length distribution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1250315" y="2517140"/>
          <a:ext cx="9347835" cy="2806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4" r:id="rId3" imgW="10619740" imgH="4543425" progId="Paint.Picture">
                  <p:embed/>
                </p:oleObj>
              </mc:Choice>
              <mc:Fallback>
                <p:oleObj r:id="rId3" imgW="10619740" imgH="454342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0315" y="2517140"/>
                        <a:ext cx="9347835" cy="2806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290972" y="17142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CNCeleb</a:t>
            </a:r>
            <a:r>
              <a:rPr lang="en-US" altLang="zh-CN" dirty="0" smtClean="0"/>
              <a:t>: Genre distribution</a:t>
            </a:r>
            <a:endParaRPr lang="zh-CN" altLang="en-US" dirty="0"/>
          </a:p>
        </p:txBody>
      </p:sp>
      <p:graphicFrame>
        <p:nvGraphicFramePr>
          <p:cNvPr id="4" name="对象 3"/>
          <p:cNvGraphicFramePr/>
          <p:nvPr>
            <p:extLst>
              <p:ext uri="{D42A27DB-BD31-4B8C-83A1-F6EECF244321}">
                <p14:modId xmlns:p14="http://schemas.microsoft.com/office/powerpoint/2010/main" val="3488639088"/>
              </p:ext>
            </p:extLst>
          </p:nvPr>
        </p:nvGraphicFramePr>
        <p:xfrm>
          <a:off x="1257300" y="1646555"/>
          <a:ext cx="10086340" cy="3900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8" r:id="rId3" imgW="7781290" imgH="6991350" progId="Paint.Picture">
                  <p:embed/>
                </p:oleObj>
              </mc:Choice>
              <mc:Fallback>
                <p:oleObj r:id="rId3" imgW="7781290" imgH="69913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7300" y="1646555"/>
                        <a:ext cx="10086340" cy="3900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 2"/>
          <p:cNvSpPr/>
          <p:nvPr/>
        </p:nvSpPr>
        <p:spPr>
          <a:xfrm>
            <a:off x="5811520" y="3108960"/>
            <a:ext cx="772160" cy="29972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763760" y="3383280"/>
            <a:ext cx="772160" cy="29972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33212" y="13078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CNCeleb</a:t>
            </a:r>
            <a:r>
              <a:rPr lang="en-US" altLang="zh-CN" dirty="0" smtClean="0"/>
              <a:t>: Cross-genre speakers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042173"/>
              </p:ext>
            </p:extLst>
          </p:nvPr>
        </p:nvGraphicFramePr>
        <p:xfrm>
          <a:off x="3041650" y="1535043"/>
          <a:ext cx="6844030" cy="4958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2" r:id="rId3" imgW="8953500" imgH="6486525" progId="Paint.Picture">
                  <p:embed/>
                </p:oleObj>
              </mc:Choice>
              <mc:Fallback>
                <p:oleObj r:id="rId3" imgW="8953500" imgH="64865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650" y="1535043"/>
                        <a:ext cx="6844030" cy="4958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250332" y="21206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CNCeleb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Utt</a:t>
            </a:r>
            <a:r>
              <a:rPr lang="en-US" altLang="zh-CN" dirty="0" smtClean="0"/>
              <a:t>/Speaker </a:t>
            </a:r>
            <a:r>
              <a:rPr lang="en-US" altLang="zh-CN" dirty="0" smtClean="0"/>
              <a:t>distribution</a:t>
            </a:r>
            <a:endParaRPr lang="zh-CN" altLang="en-US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1709420" y="1763395"/>
          <a:ext cx="9305925" cy="472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r:id="rId3" imgW="11134090" imgH="7410450" progId="Paint.Picture">
                  <p:embed/>
                </p:oleObj>
              </mc:Choice>
              <mc:Fallback>
                <p:oleObj r:id="rId3" imgW="11134090" imgH="74104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9420" y="1763395"/>
                        <a:ext cx="9305925" cy="4729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331612" y="18158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CNCeleb</a:t>
            </a:r>
            <a:r>
              <a:rPr lang="en-US" altLang="zh-CN" dirty="0" smtClean="0"/>
              <a:t>: Session/Speaker distribution</a:t>
            </a:r>
            <a:endParaRPr lang="zh-CN" altLang="en-US" dirty="0"/>
          </a:p>
        </p:txBody>
      </p:sp>
      <p:graphicFrame>
        <p:nvGraphicFramePr>
          <p:cNvPr id="6" name="对象 5"/>
          <p:cNvGraphicFramePr/>
          <p:nvPr/>
        </p:nvGraphicFramePr>
        <p:xfrm>
          <a:off x="1501140" y="1483995"/>
          <a:ext cx="9189085" cy="4990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r:id="rId3" imgW="11038840" imgH="7915275" progId="Paint.Picture">
                  <p:embed/>
                </p:oleObj>
              </mc:Choice>
              <mc:Fallback>
                <p:oleObj r:id="rId3" imgW="11038840" imgH="79152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1140" y="1483995"/>
                        <a:ext cx="9189085" cy="4990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515457" y="16126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CNCeleb</a:t>
            </a:r>
            <a:r>
              <a:rPr lang="en-US" altLang="zh-CN" dirty="0" smtClean="0"/>
              <a:t>: Pruning </a:t>
            </a:r>
            <a:r>
              <a:rPr lang="en-US" altLang="zh-CN" dirty="0"/>
              <a:t>rate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014730" y="1825625"/>
          <a:ext cx="10864850" cy="3694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2" r:id="rId3" imgW="133985" imgH="6257925" progId="Paint.Picture">
                  <p:embed/>
                </p:oleObj>
              </mc:Choice>
              <mc:Fallback>
                <p:oleObj r:id="rId3" imgW="133985" imgH="62579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4730" y="1825625"/>
                        <a:ext cx="10864850" cy="3694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44800" y="3423920"/>
            <a:ext cx="6573520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Human Check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重要！</a:t>
            </a:r>
            <a:endPara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260492" y="22222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CNCeleb.E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 set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298700" y="1837055"/>
          <a:ext cx="7595235" cy="435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7" r:id="rId3" imgW="10125075" imgH="5800725" progId="Paint.Picture">
                  <p:embed/>
                </p:oleObj>
              </mc:Choice>
              <mc:Fallback>
                <p:oleObj r:id="rId3" imgW="10125075" imgH="58007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8700" y="1837055"/>
                        <a:ext cx="7595235" cy="435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158892" y="16126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VoxCeleb</a:t>
            </a:r>
            <a:r>
              <a:rPr lang="en-US" altLang="zh-CN" dirty="0"/>
              <a:t> </a:t>
            </a:r>
            <a:r>
              <a:rPr lang="en-US" altLang="zh-CN" dirty="0" smtClean="0"/>
              <a:t>baseline</a:t>
            </a:r>
            <a:endParaRPr lang="en-US" altLang="zh-CN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838200" y="2266315"/>
          <a:ext cx="10515600" cy="3469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3" r:id="rId3" imgW="11172190" imgH="3686175" progId="Paint.Picture">
                  <p:embed/>
                </p:oleObj>
              </mc:Choice>
              <mc:Fallback>
                <p:oleObj r:id="rId3" imgW="11172190" imgH="36861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266315"/>
                        <a:ext cx="10515600" cy="3469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 5"/>
          <p:cNvSpPr/>
          <p:nvPr/>
        </p:nvSpPr>
        <p:spPr>
          <a:xfrm>
            <a:off x="9565640" y="4375785"/>
            <a:ext cx="1155065" cy="9353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90320" y="5852160"/>
            <a:ext cx="974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Much worse performance on CN-Celeb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set!</a:t>
            </a:r>
            <a:endParaRPr lang="zh-CN" altLang="en-US" sz="3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195488" y="24149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SOTA EER: AI-Shell-1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0355" y="6042660"/>
            <a:ext cx="11699240" cy="472440"/>
          </a:xfrm>
        </p:spPr>
        <p:txBody>
          <a:bodyPr>
            <a:normAutofit fontScale="25000" lnSpcReduction="20000"/>
          </a:bodyPr>
          <a:lstStyle/>
          <a:p>
            <a:pPr algn="l">
              <a:buClrTx/>
              <a:buSzTx/>
            </a:pPr>
            <a:r>
              <a:rPr lang="zh-CN" altLang="en-US" sz="5600" b="1"/>
              <a:t>Li L, Wang D, Kang J, et al. A Principle Solution for Enroll-Test Mismatch in Speaker Recognition[J]. arXiv preprint arXiv:2012.12471, 2020.</a:t>
            </a:r>
          </a:p>
          <a:p>
            <a:pPr algn="l">
              <a:buClrTx/>
              <a:buSzTx/>
            </a:pPr>
            <a:r>
              <a:rPr lang="zh-CN" altLang="en-US" sz="5600" b="1">
                <a:sym typeface="+mn-ea"/>
              </a:rPr>
              <a:t>H. Bu, J. Du, X. Na, B. Wu, and H. Zheng, “Aishell-1: An opensource mandarin speech corpus and a speech recognition baseline,” in OCOCOSDA</a:t>
            </a:r>
            <a:r>
              <a:rPr lang="en-US" altLang="zh-CN" sz="5600" b="1">
                <a:sym typeface="+mn-ea"/>
              </a:rPr>
              <a:t> 2017</a:t>
            </a:r>
            <a:r>
              <a:rPr lang="zh-CN" altLang="en-US" sz="5600" b="1">
                <a:sym typeface="+mn-ea"/>
              </a:rPr>
              <a:t>.</a:t>
            </a:r>
            <a:endParaRPr lang="zh-CN" altLang="en-US" sz="5600" b="1"/>
          </a:p>
          <a:p>
            <a:pPr algn="l">
              <a:buClrTx/>
              <a:buSzTx/>
            </a:pPr>
            <a:endParaRPr lang="zh-CN" altLang="en-US" sz="5600" b="1"/>
          </a:p>
        </p:txBody>
      </p:sp>
      <p:graphicFrame>
        <p:nvGraphicFramePr>
          <p:cNvPr id="4" name="对象 3"/>
          <p:cNvGraphicFramePr/>
          <p:nvPr/>
        </p:nvGraphicFramePr>
        <p:xfrm>
          <a:off x="2487295" y="1691005"/>
          <a:ext cx="6639560" cy="3804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r:id="rId4" imgW="11267440" imgH="7000875" progId="Paint.Picture">
                  <p:embed/>
                </p:oleObj>
              </mc:Choice>
              <mc:Fallback>
                <p:oleObj r:id="rId4" imgW="11267440" imgH="70008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7295" y="1691005"/>
                        <a:ext cx="6639560" cy="3804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圆角矩形 10"/>
          <p:cNvSpPr/>
          <p:nvPr/>
        </p:nvSpPr>
        <p:spPr>
          <a:xfrm>
            <a:off x="4009390" y="2711450"/>
            <a:ext cx="805815" cy="2606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321040" y="2711450"/>
            <a:ext cx="805815" cy="2606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Shape 92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118252" y="303507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VoxCeleb SOTA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248535" y="1446530"/>
          <a:ext cx="8113395" cy="530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7" r:id="rId3" imgW="10962640" imgH="7172325" progId="Paint.Picture">
                  <p:embed/>
                </p:oleObj>
              </mc:Choice>
              <mc:Fallback>
                <p:oleObj r:id="rId3" imgW="10962640" imgH="71723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8535" y="1446530"/>
                        <a:ext cx="8113395" cy="530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 5"/>
          <p:cNvSpPr/>
          <p:nvPr/>
        </p:nvSpPr>
        <p:spPr>
          <a:xfrm>
            <a:off x="7368540" y="3392805"/>
            <a:ext cx="1859915" cy="3114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49680" y="3626703"/>
            <a:ext cx="9743440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 advanced techniques simply </a:t>
            </a:r>
            <a:r>
              <a:rPr lang="en-US" altLang="zh-CN" sz="4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</a:t>
            </a:r>
            <a:r>
              <a:rPr lang="en-US" altLang="zh-CN" sz="4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the dataset.</a:t>
            </a:r>
            <a:endParaRPr lang="zh-CN" altLang="en-US" sz="4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270652" y="21206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CNCeleb</a:t>
            </a:r>
            <a:r>
              <a:rPr lang="en-US" altLang="zh-CN" dirty="0" err="1" smtClean="0"/>
              <a:t>.E</a:t>
            </a:r>
            <a:r>
              <a:rPr lang="en-US" altLang="zh-CN" dirty="0" smtClean="0"/>
              <a:t> on different genres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388884"/>
              </p:ext>
            </p:extLst>
          </p:nvPr>
        </p:nvGraphicFramePr>
        <p:xfrm>
          <a:off x="947419" y="1784350"/>
          <a:ext cx="6602521" cy="482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1" r:id="rId3" imgW="10638790" imgH="7781925" progId="Paint.Picture">
                  <p:embed/>
                </p:oleObj>
              </mc:Choice>
              <mc:Fallback>
                <p:oleObj r:id="rId3" imgW="10638790" imgH="77819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419" y="1784350"/>
                        <a:ext cx="6602521" cy="4829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7685405" y="3393440"/>
          <a:ext cx="3525520" cy="346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2" r:id="rId5" imgW="8848725" imgH="8496300" progId="Paint.Picture">
                  <p:embed/>
                </p:oleObj>
              </mc:Choice>
              <mc:Fallback>
                <p:oleObj r:id="rId5" imgW="8848725" imgH="84963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85405" y="3393440"/>
                        <a:ext cx="3525520" cy="346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7833360" y="225425"/>
          <a:ext cx="3194050" cy="3093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3" r:id="rId7" imgW="8162925" imgH="8439150" progId="Paint.Picture">
                  <p:embed/>
                </p:oleObj>
              </mc:Choice>
              <mc:Fallback>
                <p:oleObj r:id="rId7" imgW="8162925" imgH="84391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33360" y="225425"/>
                        <a:ext cx="3194050" cy="3093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CNCeleb.E</a:t>
            </a:r>
            <a:r>
              <a:rPr lang="en-US" altLang="zh-CN" dirty="0"/>
              <a:t> on </a:t>
            </a:r>
            <a:r>
              <a:rPr lang="en-US" altLang="zh-CN" dirty="0" smtClean="0"/>
              <a:t>cross genres</a:t>
            </a:r>
            <a:endParaRPr lang="zh-CN" altLang="en-US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542925" y="2028825"/>
          <a:ext cx="11276965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4" r:id="rId3" imgW="6133465" imgH="5143500" progId="Paint.Picture">
                  <p:embed/>
                </p:oleObj>
              </mc:Choice>
              <mc:Fallback>
                <p:oleObj r:id="rId3" imgW="6133465" imgH="5143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925" y="2028825"/>
                        <a:ext cx="11276965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1645920" y="2570480"/>
            <a:ext cx="9057640" cy="29159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270652" y="16126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CNCeleb.E</a:t>
            </a:r>
            <a:r>
              <a:rPr lang="en-US" altLang="zh-CN" dirty="0"/>
              <a:t> on cross genres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256665" y="1691005"/>
          <a:ext cx="10370185" cy="435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7" r:id="rId3" imgW="5571490" imgH="5181600" progId="Paint.Picture">
                  <p:embed/>
                </p:oleObj>
              </mc:Choice>
              <mc:Fallback>
                <p:oleObj r:id="rId3" imgW="5571490" imgH="51816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6665" y="1691005"/>
                        <a:ext cx="10370185" cy="435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58540" y="15110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More information about CNCeleb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885825" y="1536065"/>
          <a:ext cx="10515600" cy="3229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2" r:id="rId3" imgW="11257915" imgH="3457575" progId="Paint.Picture">
                  <p:embed/>
                </p:oleObj>
              </mc:Choice>
              <mc:Fallback>
                <p:oleObj r:id="rId3" imgW="11257915" imgH="3457575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825" y="1536065"/>
                        <a:ext cx="10515600" cy="3229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242695" y="5243195"/>
            <a:ext cx="48152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https://arxiv.org/pdf/2012.12468.pdf</a:t>
            </a:r>
          </a:p>
        </p:txBody>
      </p:sp>
      <p:graphicFrame>
        <p:nvGraphicFramePr>
          <p:cNvPr id="7" name="对象 6"/>
          <p:cNvGraphicFramePr/>
          <p:nvPr/>
        </p:nvGraphicFramePr>
        <p:xfrm>
          <a:off x="7781290" y="3730625"/>
          <a:ext cx="3982085" cy="2656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r:id="rId5" imgW="6772275" imgH="4629150" progId="Paint.Picture">
                  <p:embed/>
                </p:oleObj>
              </mc:Choice>
              <mc:Fallback>
                <p:oleObj r:id="rId5" imgW="6772275" imgH="462915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81290" y="3730625"/>
                        <a:ext cx="3982085" cy="2656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Shape 92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351932" y="20190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50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6160" y="3268345"/>
            <a:ext cx="9895840" cy="6737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 smtClean="0"/>
              <a:t>当场景相对复杂时，当前主流声纹识别技术是无法满足实用要求的。</a:t>
            </a:r>
            <a:endParaRPr lang="zh-CN" altLang="en-US" dirty="0"/>
          </a:p>
        </p:txBody>
      </p:sp>
      <p:pic>
        <p:nvPicPr>
          <p:cNvPr id="4" name="Shape 9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15457" y="7998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19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Statistical difference for different genres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 noChangeAspect="1"/>
          </p:cNvGraphicFramePr>
          <p:nvPr>
            <p:ph idx="1"/>
          </p:nvPr>
        </p:nvGraphicFramePr>
        <p:xfrm>
          <a:off x="3286760" y="1691005"/>
          <a:ext cx="6085205" cy="496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8" r:id="rId3" imgW="9991725" imgH="8153400" progId="Paint.Picture">
                  <p:embed/>
                </p:oleObj>
              </mc:Choice>
              <mc:Fallback>
                <p:oleObj r:id="rId3" imgW="9991725" imgH="81534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6760" y="1691005"/>
                        <a:ext cx="6085205" cy="496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8080" y="3372395"/>
            <a:ext cx="9692640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Less discriminative and more variation with complex conditions.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382412" y="19174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Statistical difference for different genres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874645" y="1351915"/>
          <a:ext cx="6637020" cy="5245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r:id="rId3" imgW="9629775" imgH="7610475" progId="Paint.Picture">
                  <p:embed/>
                </p:oleObj>
              </mc:Choice>
              <mc:Fallback>
                <p:oleObj r:id="rId3" imgW="9629775" imgH="76104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4645" y="1351915"/>
                        <a:ext cx="6637020" cy="5245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8080" y="3372395"/>
            <a:ext cx="9692640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More domain mismatch with complex conditions.</a:t>
            </a:r>
            <a:endParaRPr lang="zh-CN" altLang="en-US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515457" y="15110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8520" y="22288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Solution1: Multi-genre </a:t>
            </a:r>
            <a:r>
              <a:rPr lang="en-US" altLang="zh-CN" dirty="0"/>
              <a:t>training</a:t>
            </a: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0722546"/>
              </p:ext>
            </p:extLst>
          </p:nvPr>
        </p:nvGraphicFramePr>
        <p:xfrm>
          <a:off x="4500880" y="1467485"/>
          <a:ext cx="7393305" cy="495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4" r:id="rId3" imgW="10057765" imgH="6734175" progId="Paint.Picture">
                  <p:embed/>
                </p:oleObj>
              </mc:Choice>
              <mc:Fallback>
                <p:oleObj r:id="rId3" imgW="10057765" imgH="67341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0880" y="1467485"/>
                        <a:ext cx="7393305" cy="4950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4960" y="1503680"/>
            <a:ext cx="4185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In-domain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feature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training does not offer much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advantage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In-domain PLDA training is effective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No-cross-genre training works, though less effective than cross-genre training.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351932" y="20077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Solution2: Meta learning</a:t>
            </a:r>
            <a:endParaRPr lang="en-US" altLang="zh-CN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4680460"/>
              </p:ext>
            </p:extLst>
          </p:nvPr>
        </p:nvGraphicFramePr>
        <p:xfrm>
          <a:off x="7897495" y="88266"/>
          <a:ext cx="3745691" cy="2431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0" r:id="rId3" imgW="6819265" imgH="7305675" progId="Paint.Picture">
                  <p:embed/>
                </p:oleObj>
              </mc:Choice>
              <mc:Fallback>
                <p:oleObj r:id="rId3" imgW="6819265" imgH="73056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7495" y="88266"/>
                        <a:ext cx="3745691" cy="2431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93968809"/>
              </p:ext>
            </p:extLst>
          </p:nvPr>
        </p:nvGraphicFramePr>
        <p:xfrm>
          <a:off x="652463" y="1967548"/>
          <a:ext cx="8471217" cy="4015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1" r:id="rId5" imgW="677880" imgH="251280" progId="Paint.Picture">
                  <p:embed/>
                </p:oleObj>
              </mc:Choice>
              <mc:Fallback>
                <p:oleObj r:id="rId5" imgW="677880" imgH="251280" progId="Paint.Picture">
                  <p:embed/>
                  <p:pic>
                    <p:nvPicPr>
                      <p:cNvPr id="0" name="内容占位符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1967548"/>
                        <a:ext cx="8471217" cy="40151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38480" y="6094660"/>
            <a:ext cx="11297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Jiawen</a:t>
            </a:r>
            <a:r>
              <a:rPr lang="en-US" altLang="zh-CN" dirty="0"/>
              <a:t> </a:t>
            </a:r>
            <a:r>
              <a:rPr lang="en-US" altLang="zh-CN" dirty="0" err="1"/>
              <a:t>Kang,Ruiqi</a:t>
            </a:r>
            <a:r>
              <a:rPr lang="en-US" altLang="zh-CN" dirty="0"/>
              <a:t> </a:t>
            </a:r>
            <a:r>
              <a:rPr lang="en-US" altLang="zh-CN" dirty="0" err="1"/>
              <a:t>Liu,Lantian</a:t>
            </a:r>
            <a:r>
              <a:rPr lang="en-US" altLang="zh-CN" dirty="0"/>
              <a:t> </a:t>
            </a:r>
            <a:r>
              <a:rPr lang="en-US" altLang="zh-CN" dirty="0" err="1"/>
              <a:t>Li,Yunqi</a:t>
            </a:r>
            <a:r>
              <a:rPr lang="en-US" altLang="zh-CN" dirty="0"/>
              <a:t> </a:t>
            </a:r>
            <a:r>
              <a:rPr lang="en-US" altLang="zh-CN" dirty="0" err="1"/>
              <a:t>Cai,Dong</a:t>
            </a:r>
            <a:r>
              <a:rPr lang="en-US" altLang="zh-CN" dirty="0"/>
              <a:t> </a:t>
            </a:r>
            <a:r>
              <a:rPr lang="en-US" altLang="zh-CN" dirty="0" err="1"/>
              <a:t>Wang,Thomas</a:t>
            </a:r>
            <a:r>
              <a:rPr lang="en-US" altLang="zh-CN" dirty="0"/>
              <a:t> Fang Zheng, "Domain-Invariant Speaker Vector Projection by Model-Agnostic Meta-Learning", </a:t>
            </a:r>
            <a:r>
              <a:rPr lang="en-US" altLang="zh-CN" dirty="0" err="1"/>
              <a:t>Interspeech</a:t>
            </a:r>
            <a:r>
              <a:rPr lang="en-US" altLang="zh-CN" dirty="0"/>
              <a:t> 2020.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SOTA EER: HI-MIA</a:t>
            </a:r>
            <a:endParaRPr lang="zh-CN" altLang="en-US"/>
          </a:p>
        </p:txBody>
      </p:sp>
      <p:graphicFrame>
        <p:nvGraphicFramePr>
          <p:cNvPr id="9" name="对象 8"/>
          <p:cNvGraphicFramePr/>
          <p:nvPr/>
        </p:nvGraphicFramePr>
        <p:xfrm>
          <a:off x="3028315" y="1738630"/>
          <a:ext cx="6612890" cy="3710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r:id="rId3" imgW="10182225" imgH="5638800" progId="Paint.Picture">
                  <p:embed/>
                </p:oleObj>
              </mc:Choice>
              <mc:Fallback>
                <p:oleObj r:id="rId3" imgW="10182225" imgH="563880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8315" y="1738630"/>
                        <a:ext cx="6612890" cy="3710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12445" y="5683885"/>
            <a:ext cx="114757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1">
                <a:sym typeface="+mn-ea"/>
              </a:rPr>
              <a:t>Li L, Wang D, Kang J, et al. A Principle Solution for Enroll-Test Mismatch in Speaker Recognition[J]. arXiv preprint arXiv:2012.12471, 2020.</a:t>
            </a:r>
            <a:endParaRPr lang="zh-CN" altLang="en-US" sz="1400" b="1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1">
                <a:sym typeface="+mn-ea"/>
              </a:rPr>
              <a:t>X. Qin, H. Bu, and M. Li, “HI-MIA: A far-field text-dependent speaker verification database and the baselines,” 2019.</a:t>
            </a:r>
            <a:endParaRPr lang="zh-CN" altLang="en-US" sz="1400" b="1"/>
          </a:p>
        </p:txBody>
      </p:sp>
      <p:sp>
        <p:nvSpPr>
          <p:cNvPr id="11" name="圆角矩形 10"/>
          <p:cNvSpPr/>
          <p:nvPr/>
        </p:nvSpPr>
        <p:spPr>
          <a:xfrm>
            <a:off x="8593455" y="2652395"/>
            <a:ext cx="805815" cy="2606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06265" y="2711450"/>
            <a:ext cx="805815" cy="2606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927215" y="2711450"/>
            <a:ext cx="805815" cy="2606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128412" y="15110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Solution2: </a:t>
            </a:r>
            <a:r>
              <a:rPr lang="en-US" altLang="zh-CN" dirty="0"/>
              <a:t>Meta learning</a:t>
            </a:r>
            <a:endParaRPr lang="en-US" altLang="zh-CN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838200" y="1825625"/>
          <a:ext cx="10332085" cy="435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5" r:id="rId3" imgW="6904990" imgH="5886450" progId="Paint.Picture">
                  <p:embed/>
                </p:oleObj>
              </mc:Choice>
              <mc:Fallback>
                <p:oleObj r:id="rId3" imgW="6904990" imgH="58864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5625"/>
                        <a:ext cx="10332085" cy="435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圆角矩形 2"/>
          <p:cNvSpPr/>
          <p:nvPr/>
        </p:nvSpPr>
        <p:spPr>
          <a:xfrm>
            <a:off x="7609840" y="2783840"/>
            <a:ext cx="1645920" cy="11176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267200" y="2783840"/>
            <a:ext cx="1645920" cy="11176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02732" y="9014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Solution3:Calibration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9880" y="5618479"/>
            <a:ext cx="6141720" cy="457201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X-vector with/without calibration for each enrollment condition</a:t>
            </a:r>
            <a:endParaRPr lang="zh-CN" altLang="en-US" sz="1800" dirty="0"/>
          </a:p>
        </p:txBody>
      </p:sp>
      <p:graphicFrame>
        <p:nvGraphicFramePr>
          <p:cNvPr id="4" name="图表 3"/>
          <p:cNvGraphicFramePr>
            <a:graphicFrameLocks/>
          </p:cNvGraphicFramePr>
          <p:nvPr/>
        </p:nvGraphicFramePr>
        <p:xfrm>
          <a:off x="2388870" y="1266825"/>
          <a:ext cx="741426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Shape 9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80812" y="0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550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solutions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Genre adversarial training</a:t>
            </a:r>
          </a:p>
          <a:p>
            <a:r>
              <a:rPr lang="en-US" altLang="zh-CN" dirty="0" smtClean="0"/>
              <a:t>Inter-genre compensation</a:t>
            </a:r>
          </a:p>
          <a:p>
            <a:r>
              <a:rPr lang="en-US" altLang="zh-CN" dirty="0" smtClean="0"/>
              <a:t>Unsupervised domain adaptation</a:t>
            </a:r>
          </a:p>
          <a:p>
            <a:r>
              <a:rPr lang="en-US" altLang="zh-CN" dirty="0" smtClean="0"/>
              <a:t>Enrollment-test matching by statistics decomposition</a:t>
            </a:r>
          </a:p>
          <a:p>
            <a:r>
              <a:rPr lang="en-US" altLang="zh-CN" dirty="0" smtClean="0"/>
              <a:t>…</a:t>
            </a:r>
          </a:p>
          <a:p>
            <a:endParaRPr lang="zh-CN" altLang="en-US" dirty="0"/>
          </a:p>
        </p:txBody>
      </p:sp>
      <p:pic>
        <p:nvPicPr>
          <p:cNvPr id="4" name="Shape 9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70652" y="7998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52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4600" y="3129279"/>
            <a:ext cx="7726680" cy="985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dirty="0" smtClean="0"/>
              <a:t>Why multi/cross genre is so hard?</a:t>
            </a:r>
            <a:endParaRPr lang="zh-CN" altLang="en-US" sz="4000" dirty="0"/>
          </a:p>
        </p:txBody>
      </p:sp>
      <p:pic>
        <p:nvPicPr>
          <p:cNvPr id="4" name="Shape 9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40172" y="9014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6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multi/cross </a:t>
            </a:r>
            <a:r>
              <a:rPr lang="en-US" altLang="zh-CN" dirty="0" smtClean="0"/>
              <a:t>genre </a:t>
            </a:r>
            <a:r>
              <a:rPr lang="en-US" altLang="zh-CN" dirty="0"/>
              <a:t>is so hard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It involve almost all the variations that we can think </a:t>
            </a:r>
            <a:r>
              <a:rPr lang="en-US" altLang="zh-CN" dirty="0" smtClean="0"/>
              <a:t>of</a:t>
            </a:r>
            <a:endParaRPr lang="zh-CN" altLang="en-US" dirty="0"/>
          </a:p>
          <a:p>
            <a:pPr lvl="1"/>
            <a:r>
              <a:rPr lang="en-US" altLang="zh-CN" dirty="0" smtClean="0"/>
              <a:t>Variation that have been partially addressed: device, channel, recording distance, ambient noise and reverberation, speaking rate…</a:t>
            </a:r>
          </a:p>
          <a:p>
            <a:pPr lvl="1"/>
            <a:r>
              <a:rPr lang="en-US" altLang="zh-CN" dirty="0"/>
              <a:t>V</a:t>
            </a:r>
            <a:r>
              <a:rPr lang="en-US" altLang="zh-CN" dirty="0" smtClean="0"/>
              <a:t>ariations that have not addressed much: speaking style, emotion…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It is almost the final step towards real applications. </a:t>
            </a:r>
          </a:p>
          <a:p>
            <a:r>
              <a:rPr lang="en-US" altLang="zh-CN" dirty="0" smtClean="0"/>
              <a:t>However, can we complete this step? </a:t>
            </a:r>
          </a:p>
        </p:txBody>
      </p:sp>
      <p:sp>
        <p:nvSpPr>
          <p:cNvPr id="4" name="AutoShape 2" descr="Destination, final, flag, goal, map, pin, route icon - Download on  Iconfind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9700" name="Picture 4" descr="Step By Step Icon #74584 - Free Icons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495" y="429069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hape 9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60492" y="168275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5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 1: Is the speaker trait Reliable?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7975" y="1825625"/>
            <a:ext cx="7342505" cy="231965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Speaker trait is reflected in multiple stages of pronunciation.</a:t>
            </a:r>
          </a:p>
          <a:p>
            <a:r>
              <a:rPr lang="en-US" altLang="zh-CN" dirty="0" smtClean="0"/>
              <a:t>Speaker trait is modulated by other factors, some are significant.</a:t>
            </a:r>
          </a:p>
          <a:p>
            <a:r>
              <a:rPr lang="en-US" altLang="zh-CN" dirty="0" smtClean="0"/>
              <a:t>People can easily alternate their perceptual trait.</a:t>
            </a:r>
            <a:endParaRPr lang="zh-CN" altLang="en-US" dirty="0"/>
          </a:p>
        </p:txBody>
      </p:sp>
      <p:sp>
        <p:nvSpPr>
          <p:cNvPr id="4" name="AutoShape 2" descr="The human speech production system.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746224"/>
            <a:ext cx="3792537" cy="376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871143" y="5513755"/>
            <a:ext cx="4307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>
                <a:hlinkClick r:id="rId3"/>
              </a:rPr>
              <a:t>Ocinneide</a:t>
            </a:r>
            <a:r>
              <a:rPr lang="en-US" altLang="zh-CN" b="1" dirty="0" smtClean="0"/>
              <a:t> et al., </a:t>
            </a:r>
            <a:r>
              <a:rPr lang="en-US" altLang="zh-CN" dirty="0" smtClean="0"/>
              <a:t>Linear </a:t>
            </a:r>
            <a:r>
              <a:rPr lang="en-US" altLang="zh-CN" dirty="0"/>
              <a:t>Prediction: The Problem, its Solution and Application to </a:t>
            </a:r>
            <a:r>
              <a:rPr lang="en-US" altLang="zh-CN" dirty="0" smtClean="0"/>
              <a:t>Speech, 2008.</a:t>
            </a:r>
            <a:endParaRPr lang="en-US" altLang="zh-CN" dirty="0"/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4427905"/>
            <a:ext cx="6381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490128" y="19992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4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1: Is the speaker trait Reliable? 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02082396"/>
              </p:ext>
            </p:extLst>
          </p:nvPr>
        </p:nvGraphicFramePr>
        <p:xfrm>
          <a:off x="6105525" y="1589088"/>
          <a:ext cx="6086475" cy="496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0" r:id="rId3" imgW="9993120" imgH="8152381" progId="Paint.Picture">
                  <p:embed/>
                </p:oleObj>
              </mc:Choice>
              <mc:Fallback>
                <p:oleObj r:id="rId3" imgW="9993120" imgH="8152381" progId="Paint.Picture">
                  <p:embed/>
                  <p:pic>
                    <p:nvPicPr>
                      <p:cNvPr id="0" name="内容占位符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5525" y="1589088"/>
                        <a:ext cx="6086475" cy="496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07975" y="1825625"/>
            <a:ext cx="5777865" cy="9683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Significant intra-speaker variation</a:t>
            </a:r>
          </a:p>
          <a:p>
            <a:r>
              <a:rPr lang="en-US" altLang="zh-CN" dirty="0" smtClean="0"/>
              <a:t>The history of speaker recognition is a history of address intra-speaker variation</a:t>
            </a:r>
            <a:endParaRPr lang="zh-CN" altLang="en-US" dirty="0"/>
          </a:p>
        </p:txBody>
      </p:sp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8" y="3942715"/>
            <a:ext cx="63722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10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 2: Is speaker trait discriminative?</a:t>
            </a:r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016760"/>
            <a:ext cx="86233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82222" y="5520174"/>
            <a:ext cx="3680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2019 NIST Multimedia SRE</a:t>
            </a:r>
          </a:p>
        </p:txBody>
      </p:sp>
    </p:spTree>
    <p:extLst>
      <p:ext uri="{BB962C8B-B14F-4D97-AF65-F5344CB8AC3E}">
        <p14:creationId xmlns:p14="http://schemas.microsoft.com/office/powerpoint/2010/main" val="93493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2: Is speaker trait discriminative?</a:t>
            </a:r>
            <a:endParaRPr lang="zh-CN" altLang="en-U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52" y="1754504"/>
            <a:ext cx="7146769" cy="434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107916" y="6208077"/>
            <a:ext cx="10515600" cy="446723"/>
          </a:xfrm>
        </p:spPr>
        <p:txBody>
          <a:bodyPr>
            <a:normAutofit/>
          </a:bodyPr>
          <a:lstStyle/>
          <a:p>
            <a:r>
              <a:rPr lang="en-US" altLang="zh-CN" sz="1400" dirty="0" smtClean="0"/>
              <a:t>Kumar Das et al., HLT-NUS </a:t>
            </a:r>
            <a:r>
              <a:rPr lang="en-US" altLang="zh-CN" sz="1400" dirty="0"/>
              <a:t>Submission for 2019 NIST Multimedia Speaker Recognition </a:t>
            </a:r>
            <a:r>
              <a:rPr lang="en-US" altLang="zh-CN" sz="1400" dirty="0" smtClean="0"/>
              <a:t>Evaluation, APSIPA 2020.</a:t>
            </a:r>
            <a:endParaRPr lang="zh-CN" altLang="en-US" sz="1400" dirty="0"/>
          </a:p>
        </p:txBody>
      </p:sp>
      <p:sp>
        <p:nvSpPr>
          <p:cNvPr id="4" name="圆角矩形 3"/>
          <p:cNvSpPr/>
          <p:nvPr/>
        </p:nvSpPr>
        <p:spPr>
          <a:xfrm>
            <a:off x="6116320" y="2966720"/>
            <a:ext cx="792480" cy="14325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83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 3: Is speaker trait well represented?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800" y="1774825"/>
            <a:ext cx="3794760" cy="4351338"/>
          </a:xfrm>
        </p:spPr>
        <p:txBody>
          <a:bodyPr/>
          <a:lstStyle/>
          <a:p>
            <a:r>
              <a:rPr lang="en-US" altLang="zh-CN" dirty="0" smtClean="0"/>
              <a:t>Deep learning may learn fake patterns, e.g., style is regarded as speaker.</a:t>
            </a:r>
          </a:p>
          <a:p>
            <a:r>
              <a:rPr lang="en-US" altLang="zh-CN" dirty="0" smtClean="0"/>
              <a:t>It immediately leads to weak generalization.</a:t>
            </a:r>
            <a:endParaRPr lang="zh-CN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339850"/>
            <a:ext cx="7528270" cy="4715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042700" y="6126986"/>
            <a:ext cx="814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Dong Y P, Su H, Zhu J, et al. Towards interpretable deep neural networks by leveraging adversarial </a:t>
            </a:r>
            <a:r>
              <a:rPr lang="en-US" altLang="zh-CN" dirty="0" err="1" smtClean="0"/>
              <a:t>examples.In</a:t>
            </a:r>
            <a:r>
              <a:rPr lang="en-US" altLang="zh-CN" dirty="0"/>
              <a:t>: Proceedings of the IJCAI workshop on AISC, Sydney, 2019. </a:t>
            </a:r>
          </a:p>
        </p:txBody>
      </p:sp>
    </p:spTree>
    <p:extLst>
      <p:ext uri="{BB962C8B-B14F-4D97-AF65-F5344CB8AC3E}">
        <p14:creationId xmlns:p14="http://schemas.microsoft.com/office/powerpoint/2010/main" val="36383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SOTA EER: SITW</a:t>
            </a:r>
          </a:p>
        </p:txBody>
      </p:sp>
      <p:graphicFrame>
        <p:nvGraphicFramePr>
          <p:cNvPr id="6" name="对象 5"/>
          <p:cNvGraphicFramePr/>
          <p:nvPr>
            <p:custDataLst>
              <p:tags r:id="rId2"/>
            </p:custDataLst>
          </p:nvPr>
        </p:nvGraphicFramePr>
        <p:xfrm>
          <a:off x="5533390" y="1867535"/>
          <a:ext cx="6336665" cy="3950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r:id="rId4" imgW="8296275" imgH="5924550" progId="Paint.Picture">
                  <p:embed/>
                </p:oleObj>
              </mc:Choice>
              <mc:Fallback>
                <p:oleObj r:id="rId4" imgW="8296275" imgH="592455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33390" y="1867535"/>
                        <a:ext cx="6336665" cy="3950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146483" y="5818505"/>
            <a:ext cx="4788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https://github.com/kjw11/tf-kaldi-speaker</a:t>
            </a:r>
          </a:p>
        </p:txBody>
      </p:sp>
      <p:graphicFrame>
        <p:nvGraphicFramePr>
          <p:cNvPr id="9" name="对象 8"/>
          <p:cNvGraphicFramePr/>
          <p:nvPr/>
        </p:nvGraphicFramePr>
        <p:xfrm>
          <a:off x="586740" y="1927225"/>
          <a:ext cx="4117340" cy="3891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r:id="rId6" imgW="8343900" imgH="8591550" progId="Paint.Picture">
                  <p:embed/>
                </p:oleObj>
              </mc:Choice>
              <mc:Fallback>
                <p:oleObj r:id="rId6" imgW="8343900" imgH="85915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740" y="1927225"/>
                        <a:ext cx="4117340" cy="3891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66065" y="5912485"/>
            <a:ext cx="54235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McLaren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The Speakers in the Wild (SITW) Speaker Recognition Database, Interspeech 2016.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0532110" y="2457450"/>
            <a:ext cx="805815" cy="32524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Shape 92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0096746" y="28213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3: Is speaker trait well represented?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65820666"/>
              </p:ext>
            </p:extLst>
          </p:nvPr>
        </p:nvGraphicFramePr>
        <p:xfrm>
          <a:off x="1831340" y="1417320"/>
          <a:ext cx="8113713" cy="530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4" r:id="rId3" imgW="477360" imgH="271080" progId="Paint.Picture">
                  <p:embed/>
                </p:oleObj>
              </mc:Choice>
              <mc:Fallback>
                <p:oleObj r:id="rId3" imgW="477360" imgH="271080" progId="Paint.Picture">
                  <p:embed/>
                  <p:pic>
                    <p:nvPicPr>
                      <p:cNvPr id="0" name="内容占位符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340" y="1417320"/>
                        <a:ext cx="8113713" cy="530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6"/>
          <p:cNvSpPr/>
          <p:nvPr/>
        </p:nvSpPr>
        <p:spPr>
          <a:xfrm>
            <a:off x="6863080" y="3467414"/>
            <a:ext cx="2047240" cy="3004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58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 4: Have machines tried their best?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 do not know, as the machine has done much better than human beings.</a:t>
            </a:r>
          </a:p>
          <a:p>
            <a:endParaRPr lang="zh-CN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3286760"/>
            <a:ext cx="93535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66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Although it works in controlled domain, caution must be paid to any wish of generalization with SV.</a:t>
            </a:r>
          </a:p>
          <a:p>
            <a:r>
              <a:rPr lang="en-US" altLang="zh-CN" dirty="0" err="1" smtClean="0"/>
              <a:t>CNCeleb</a:t>
            </a:r>
            <a:r>
              <a:rPr lang="en-US" altLang="zh-CN" dirty="0" smtClean="0"/>
              <a:t> is a good benchmark to test  the concerns related to the future of SV.</a:t>
            </a:r>
          </a:p>
          <a:p>
            <a:endParaRPr lang="zh-CN" altLang="en-US" dirty="0"/>
          </a:p>
        </p:txBody>
      </p:sp>
      <p:pic>
        <p:nvPicPr>
          <p:cNvPr id="4" name="Shape 9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58892" y="17142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Lesson from face recognition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37480" cy="372173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 smtClean="0"/>
              <a:t>Megvii</a:t>
            </a:r>
            <a:r>
              <a:rPr lang="en-US" altLang="zh-CN" dirty="0" smtClean="0"/>
              <a:t> face recognition system uses simple model (</a:t>
            </a:r>
            <a:r>
              <a:rPr lang="en-US" altLang="zh-CN" dirty="0" err="1" smtClean="0"/>
              <a:t>CNN+softmax</a:t>
            </a:r>
            <a:r>
              <a:rPr lang="en-US" altLang="zh-CN" dirty="0" smtClean="0"/>
              <a:t> +PCA) but large data set (20k individual, 50 M photos), achieves 99.5% accuracy on LFW (like SITW).</a:t>
            </a:r>
          </a:p>
          <a:p>
            <a:r>
              <a:rPr lang="en-US" altLang="zh-CN" dirty="0" smtClean="0"/>
              <a:t>When applied to Chinese ID benchmark, true positive rate 66% when false positive rate is 10</a:t>
            </a:r>
            <a:r>
              <a:rPr lang="en-US" altLang="zh-CN" baseline="30000" dirty="0" smtClean="0"/>
              <a:t>-5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Hesitation, suspicion, desperation, but finally they succeed.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53440" y="5700375"/>
            <a:ext cx="10637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Zhou E, Cao Z, Yin Q. Naive-deep face recognition: Touching the limit of LFW benchmark or not?[J].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arXiv:1501.04690, 2015.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1433512"/>
            <a:ext cx="60864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Shape 9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321452" y="70537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90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CN-Celeb</a:t>
            </a:r>
            <a:r>
              <a:rPr lang="zh-CN" altLang="en-US" dirty="0">
                <a:latin typeface="Cambria" panose="02040503050406030204" pitchFamily="18" charset="0"/>
              </a:rPr>
              <a:t>团队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06440" y="2128619"/>
            <a:ext cx="11337494" cy="2078256"/>
            <a:chOff x="428897" y="2077732"/>
            <a:chExt cx="11337494" cy="2078256"/>
          </a:xfrm>
        </p:grpSpPr>
        <p:pic>
          <p:nvPicPr>
            <p:cNvPr id="1030" name="Picture 6" descr="Pengyua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9063" y="2079986"/>
              <a:ext cx="1159050" cy="173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/>
            <p:cNvSpPr txBox="1"/>
            <p:nvPr/>
          </p:nvSpPr>
          <p:spPr>
            <a:xfrm>
              <a:off x="8383269" y="3817434"/>
              <a:ext cx="1990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charset="0"/>
                </a:rPr>
                <a:t>Pengyuan</a:t>
              </a:r>
              <a:r>
                <a:rPr lang="en-US" altLang="zh-CN" sz="1600" dirty="0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charset="0"/>
                </a:rPr>
                <a:t> Zhang</a:t>
              </a:r>
              <a:endParaRPr lang="zh-CN" altLang="en-US" sz="1600" dirty="0">
                <a:latin typeface="Cambria" panose="02040503050406030204" pitchFamily="18" charset="0"/>
                <a:cs typeface="Calibri" panose="020F0502020204030204" charset="0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138878" y="2079986"/>
              <a:ext cx="1990638" cy="2076002"/>
              <a:chOff x="5138878" y="2079986"/>
              <a:chExt cx="1990638" cy="2076002"/>
            </a:xfrm>
          </p:grpSpPr>
          <p:pic>
            <p:nvPicPr>
              <p:cNvPr id="1032" name="Picture 8" descr="Haolin2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1025" y="2079986"/>
                <a:ext cx="1306344" cy="1743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5138878" y="3817434"/>
                <a:ext cx="19906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err="1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charset="0"/>
                  </a:rPr>
                  <a:t>Haolin</a:t>
                </a:r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charset="0"/>
                  </a:rPr>
                  <a:t> Chen</a:t>
                </a:r>
                <a:endParaRPr lang="zh-CN" altLang="en-US" sz="1600" dirty="0">
                  <a:latin typeface="Cambria" panose="02040503050406030204" pitchFamily="18" charset="0"/>
                  <a:cs typeface="Calibri" panose="020F0502020204030204" charset="0"/>
                </a:endParaRPr>
              </a:p>
            </p:txBody>
          </p:sp>
        </p:grpSp>
        <p:pic>
          <p:nvPicPr>
            <p:cNvPr id="1034" name="Picture 10" descr="Sitong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7837" y="2079986"/>
              <a:ext cx="1170758" cy="1738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7136966" y="3817434"/>
              <a:ext cx="13242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charset="0"/>
                </a:rPr>
                <a:t>Sitong</a:t>
              </a:r>
              <a:r>
                <a:rPr lang="en-US" altLang="zh-CN" sz="16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charset="0"/>
                </a:rPr>
                <a:t> Cheng</a:t>
              </a:r>
              <a:endParaRPr lang="en-US" altLang="zh-CN" sz="160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8581" y="2079985"/>
              <a:ext cx="1387810" cy="1738575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0373907" y="3817434"/>
              <a:ext cx="1387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charset="0"/>
                </a:rPr>
                <a:t>Ziya</a:t>
              </a:r>
              <a:r>
                <a:rPr lang="en-US" altLang="zh-CN" sz="1600" dirty="0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charset="0"/>
                </a:rPr>
                <a:t> Zhou</a:t>
              </a:r>
              <a:endParaRPr lang="zh-CN" altLang="en-US" sz="1600" dirty="0">
                <a:latin typeface="Cambria" panose="02040503050406030204" pitchFamily="18" charset="0"/>
                <a:cs typeface="Calibri" panose="020F0502020204030204" charset="0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3607081" y="2078859"/>
              <a:ext cx="1712053" cy="2077129"/>
              <a:chOff x="3607081" y="2078859"/>
              <a:chExt cx="1712053" cy="2077129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3607081" y="3817434"/>
                <a:ext cx="17120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err="1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charset="0"/>
                  </a:rPr>
                  <a:t>Kaicheng</a:t>
                </a:r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charset="0"/>
                  </a:rPr>
                  <a:t> Li</a:t>
                </a:r>
                <a:endParaRPr lang="zh-CN" altLang="en-US" sz="1600" dirty="0">
                  <a:latin typeface="Cambria" panose="02040503050406030204" pitchFamily="18" charset="0"/>
                  <a:cs typeface="Calibri" panose="020F0502020204030204" charset="0"/>
                </a:endParaRPr>
              </a:p>
            </p:txBody>
          </p:sp>
          <p:pic>
            <p:nvPicPr>
              <p:cNvPr id="39" name="图片 3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228"/>
              <a:stretch>
                <a:fillRect/>
              </a:stretch>
            </p:blipFill>
            <p:spPr>
              <a:xfrm>
                <a:off x="3811008" y="2078859"/>
                <a:ext cx="1302030" cy="1738575"/>
              </a:xfrm>
              <a:prstGeom prst="rect">
                <a:avLst/>
              </a:prstGeom>
            </p:spPr>
          </p:pic>
        </p:grpSp>
        <p:grpSp>
          <p:nvGrpSpPr>
            <p:cNvPr id="36" name="组合 35"/>
            <p:cNvGrpSpPr/>
            <p:nvPr/>
          </p:nvGrpSpPr>
          <p:grpSpPr>
            <a:xfrm>
              <a:off x="428897" y="2082163"/>
              <a:ext cx="1306345" cy="2073825"/>
              <a:chOff x="428897" y="2082163"/>
              <a:chExt cx="1306345" cy="2073825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45761" y="3817434"/>
                <a:ext cx="12726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charset="0"/>
                  </a:rPr>
                  <a:t>Yue Fan</a:t>
                </a:r>
                <a:endParaRPr lang="zh-CN" altLang="en-US" sz="1600" dirty="0">
                  <a:latin typeface="Cambria" panose="02040503050406030204" pitchFamily="18" charset="0"/>
                  <a:cs typeface="Calibri" panose="020F0502020204030204" charset="0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897" y="2082163"/>
                <a:ext cx="1306345" cy="1741793"/>
              </a:xfrm>
              <a:prstGeom prst="rect">
                <a:avLst/>
              </a:prstGeom>
            </p:spPr>
          </p:pic>
        </p:grpSp>
        <p:grpSp>
          <p:nvGrpSpPr>
            <p:cNvPr id="37" name="组合 36"/>
            <p:cNvGrpSpPr/>
            <p:nvPr/>
          </p:nvGrpSpPr>
          <p:grpSpPr>
            <a:xfrm>
              <a:off x="2028637" y="2077732"/>
              <a:ext cx="1526764" cy="2078256"/>
              <a:chOff x="2028637" y="2077732"/>
              <a:chExt cx="1526764" cy="2078256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2028637" y="3817434"/>
                <a:ext cx="15267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err="1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charset="0"/>
                  </a:rPr>
                  <a:t>Jiawen</a:t>
                </a:r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charset="0"/>
                  </a:rPr>
                  <a:t> Kang</a:t>
                </a:r>
                <a:endParaRPr lang="zh-CN" altLang="en-US" sz="1600" dirty="0">
                  <a:latin typeface="Cambria" panose="02040503050406030204" pitchFamily="18" charset="0"/>
                  <a:cs typeface="Calibri" panose="020F0502020204030204" charset="0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7494" y="2077732"/>
                <a:ext cx="1305244" cy="1739702"/>
              </a:xfrm>
              <a:prstGeom prst="rect">
                <a:avLst/>
              </a:prstGeom>
            </p:spPr>
          </p:pic>
        </p:grpSp>
      </p:grpSp>
      <p:grpSp>
        <p:nvGrpSpPr>
          <p:cNvPr id="21" name="组合 20"/>
          <p:cNvGrpSpPr/>
          <p:nvPr/>
        </p:nvGrpSpPr>
        <p:grpSpPr>
          <a:xfrm>
            <a:off x="4715182" y="4731443"/>
            <a:ext cx="3398571" cy="1798798"/>
            <a:chOff x="1063098" y="4757276"/>
            <a:chExt cx="3398571" cy="1798798"/>
          </a:xfrm>
        </p:grpSpPr>
        <p:grpSp>
          <p:nvGrpSpPr>
            <p:cNvPr id="20" name="组合 19"/>
            <p:cNvGrpSpPr/>
            <p:nvPr/>
          </p:nvGrpSpPr>
          <p:grpSpPr>
            <a:xfrm>
              <a:off x="1063098" y="4757276"/>
              <a:ext cx="1272618" cy="1798798"/>
              <a:chOff x="1063098" y="4757276"/>
              <a:chExt cx="1272618" cy="1798798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429" y="4757276"/>
                <a:ext cx="1168730" cy="1460244"/>
              </a:xfrm>
              <a:prstGeom prst="rect">
                <a:avLst/>
              </a:prstGeom>
            </p:spPr>
          </p:pic>
          <p:sp>
            <p:nvSpPr>
              <p:cNvPr id="30" name="文本框 29"/>
              <p:cNvSpPr txBox="1"/>
              <p:nvPr/>
            </p:nvSpPr>
            <p:spPr>
              <a:xfrm>
                <a:off x="1063098" y="6217520"/>
                <a:ext cx="12726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charset="0"/>
                  </a:rPr>
                  <a:t>Dong Wang</a:t>
                </a:r>
                <a:endParaRPr lang="zh-CN" altLang="en-US" sz="1600" dirty="0">
                  <a:latin typeface="Cambria" panose="02040503050406030204" pitchFamily="18" charset="0"/>
                  <a:cs typeface="Calibri" panose="020F0502020204030204" charset="0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3189051" y="4757276"/>
              <a:ext cx="1272618" cy="1798798"/>
              <a:chOff x="3276401" y="4757276"/>
              <a:chExt cx="1272618" cy="1798798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4" r="13815"/>
              <a:stretch>
                <a:fillRect/>
              </a:stretch>
            </p:blipFill>
            <p:spPr>
              <a:xfrm>
                <a:off x="3354933" y="4757276"/>
                <a:ext cx="1136720" cy="1460832"/>
              </a:xfrm>
              <a:prstGeom prst="rect">
                <a:avLst/>
              </a:prstGeom>
            </p:spPr>
          </p:pic>
          <p:sp>
            <p:nvSpPr>
              <p:cNvPr id="31" name="文本框 30"/>
              <p:cNvSpPr txBox="1"/>
              <p:nvPr/>
            </p:nvSpPr>
            <p:spPr>
              <a:xfrm>
                <a:off x="3276401" y="6217520"/>
                <a:ext cx="12726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err="1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charset="0"/>
                  </a:rPr>
                  <a:t>Lantian</a:t>
                </a:r>
                <a:r>
                  <a:rPr lang="en-US" altLang="zh-CN" sz="1600" dirty="0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charset="0"/>
                  </a:rPr>
                  <a:t> Li</a:t>
                </a:r>
                <a:endParaRPr lang="zh-CN" altLang="en-US" sz="1600" dirty="0">
                  <a:latin typeface="Cambria" panose="02040503050406030204" pitchFamily="18" charset="0"/>
                  <a:cs typeface="Calibri" panose="020F0502020204030204" charset="0"/>
                </a:endParaRPr>
              </a:p>
            </p:txBody>
          </p:sp>
        </p:grpSp>
      </p:grpSp>
      <p:pic>
        <p:nvPicPr>
          <p:cNvPr id="40" name="Shape 92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10470575" y="49750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清华大学语音语言技术研究中心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1505585"/>
            <a:ext cx="8819515" cy="421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 descr="Mlbo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665" y="2215490"/>
            <a:ext cx="23368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微信图片 202103131247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865" y="4536415"/>
            <a:ext cx="21844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Aibook-p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440" y="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85440" y="6119465"/>
            <a:ext cx="379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http://cslt.riit.tsinghua.edu.cn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20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C13B882-C201-41F5-A181-5AFC312C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Join us !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A8661DB-7008-4408-9F25-2E0BCD2F5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Cambria" panose="02040503050406030204" pitchFamily="18" charset="0"/>
              </a:rPr>
              <a:t>Center </a:t>
            </a:r>
            <a:r>
              <a:rPr lang="en-US" altLang="zh-CN" dirty="0">
                <a:latin typeface="Cambria" panose="02040503050406030204" pitchFamily="18" charset="0"/>
              </a:rPr>
              <a:t>for speech and language technologies (CSLT), </a:t>
            </a:r>
            <a:r>
              <a:rPr lang="en-US" altLang="zh-CN" dirty="0" err="1">
                <a:latin typeface="Cambria" panose="02040503050406030204" pitchFamily="18" charset="0"/>
              </a:rPr>
              <a:t>BNRist</a:t>
            </a:r>
            <a:r>
              <a:rPr lang="en-US" altLang="zh-CN" dirty="0">
                <a:latin typeface="Cambria" panose="02040503050406030204" pitchFamily="18" charset="0"/>
              </a:rPr>
              <a:t> at Tsinghua University, Beijing.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Postdoc </a:t>
            </a:r>
            <a:r>
              <a:rPr lang="en-US" altLang="zh-CN" dirty="0">
                <a:latin typeface="Cambria" panose="02040503050406030204" pitchFamily="18" charset="0"/>
              </a:rPr>
              <a:t>fellow, Research </a:t>
            </a:r>
            <a:r>
              <a:rPr lang="en-US" altLang="zh-CN" dirty="0" smtClean="0">
                <a:latin typeface="Cambria" panose="02040503050406030204" pitchFamily="18" charset="0"/>
              </a:rPr>
              <a:t>engineer</a:t>
            </a:r>
            <a:endParaRPr lang="en-US" altLang="zh-CN" dirty="0">
              <a:latin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</a:rPr>
              <a:t>Contact </a:t>
            </a:r>
            <a:r>
              <a:rPr lang="en-US" altLang="zh-CN" dirty="0" smtClean="0">
                <a:latin typeface="Cambria" panose="02040503050406030204" pitchFamily="18" charset="0"/>
              </a:rPr>
              <a:t>: </a:t>
            </a:r>
          </a:p>
          <a:p>
            <a:pPr marL="0" indent="0">
              <a:buNone/>
            </a:pPr>
            <a:r>
              <a:rPr lang="en-US" altLang="zh-CN" b="1" dirty="0" smtClean="0">
                <a:latin typeface="Cambria" panose="02040503050406030204" pitchFamily="18" charset="0"/>
              </a:rPr>
              <a:t>             lilt@mail.tsinghua.edu.cn; </a:t>
            </a:r>
          </a:p>
          <a:p>
            <a:pPr marL="0" indent="0">
              <a:buNone/>
            </a:pPr>
            <a:r>
              <a:rPr lang="en-US" altLang="zh-CN" b="1" dirty="0">
                <a:latin typeface="Cambria" panose="02040503050406030204" pitchFamily="18" charset="0"/>
              </a:rPr>
              <a:t>            wangdong99@mails.tsinghua.edu.cn</a:t>
            </a:r>
            <a:endParaRPr lang="en-US" altLang="zh-CN" b="1" dirty="0">
              <a:latin typeface="Cambria" panose="02040503050406030204" pitchFamily="18" charset="0"/>
            </a:endParaRPr>
          </a:p>
          <a:p>
            <a:endParaRPr lang="en-US" altLang="zh-CN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260" y="267462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Shape 9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341772" y="17142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1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</a:t>
            </a:r>
            <a:r>
              <a:rPr lang="zh-CN" altLang="en-US" dirty="0" smtClean="0"/>
              <a:t>光影社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37012" y="5946447"/>
            <a:ext cx="4312920" cy="514996"/>
          </a:xfrm>
        </p:spPr>
        <p:txBody>
          <a:bodyPr/>
          <a:lstStyle/>
          <a:p>
            <a:r>
              <a:rPr lang="en-US" altLang="zh-CN" dirty="0"/>
              <a:t>http://www.airadiance.cn/</a:t>
            </a:r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65" y="1505267"/>
            <a:ext cx="4864735" cy="434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04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SOTA EER: VoxCeleb-1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370840" y="1774190"/>
          <a:ext cx="11280140" cy="3553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r:id="rId3" imgW="8067040" imgH="4419600" progId="Paint.Picture">
                  <p:embed/>
                </p:oleObj>
              </mc:Choice>
              <mc:Fallback>
                <p:oleObj r:id="rId3" imgW="8067040" imgH="44196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840" y="1774190"/>
                        <a:ext cx="11280140" cy="3553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70840" y="5671820"/>
            <a:ext cx="110902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Zeinali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BUT System Description to VoxCeleb Speaker Recognition Challenge 2019.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728585" y="2599690"/>
            <a:ext cx="805815" cy="2606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9293225" y="2599690"/>
            <a:ext cx="805815" cy="2606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0796905" y="2542540"/>
            <a:ext cx="805815" cy="2606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099040" y="303507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EER 3% </a:t>
            </a:r>
            <a:r>
              <a:rPr lang="zh-CN" altLang="en-US" dirty="0"/>
              <a:t>意味着什么？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048125" cy="616585"/>
          </a:xfrm>
        </p:spPr>
        <p:txBody>
          <a:bodyPr/>
          <a:lstStyle/>
          <a:p>
            <a:r>
              <a:rPr lang="zh-CN" altLang="en-US"/>
              <a:t>正常情况下基本可用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3075" y="5752465"/>
            <a:ext cx="109429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Zhou E, Cao Z, Yin Q. Naive-deep face recognition: Touching the limit of LFW benchmark or not?[J]. arXiv preprint arXiv:1501.04690, 2015.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Huang G B, Mattar M, Berg T, et al. Labeled faces in the wild: A database forstudying face recognition in unconstrained environments[C]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Workshop on faces in'Real-Life'Images: detection, alignment, and recognition. 2008.</a:t>
            </a:r>
          </a:p>
        </p:txBody>
      </p:sp>
      <p:graphicFrame>
        <p:nvGraphicFramePr>
          <p:cNvPr id="5" name="对象 4"/>
          <p:cNvGraphicFramePr/>
          <p:nvPr/>
        </p:nvGraphicFramePr>
        <p:xfrm>
          <a:off x="5726430" y="1350010"/>
          <a:ext cx="6268720" cy="415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r:id="rId3" imgW="10772775" imgH="7781925" progId="Paint.Picture">
                  <p:embed/>
                </p:oleObj>
              </mc:Choice>
              <mc:Fallback>
                <p:oleObj r:id="rId3" imgW="10772775" imgH="7781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6430" y="1350010"/>
                        <a:ext cx="6268720" cy="415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" name="图片 99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912495" y="2442210"/>
            <a:ext cx="4281170" cy="268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78485" y="5045710"/>
            <a:ext cx="45681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https://www.qianzhan.com/analyst/detail/220/190912-f3af58a3.html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58050" y="5382895"/>
            <a:ext cx="162687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LFW 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上的人脸识别率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912495" y="2676206"/>
            <a:ext cx="10515600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对比人脸识别的经验，</a:t>
            </a:r>
            <a:r>
              <a:rPr lang="en-US" altLang="zh-CN" dirty="0" smtClean="0"/>
              <a:t>EER 3%</a:t>
            </a:r>
            <a:r>
              <a:rPr lang="zh-CN" altLang="en-US" dirty="0" smtClean="0"/>
              <a:t>意味着大规模应用的开端。</a:t>
            </a:r>
            <a:endParaRPr lang="zh-CN" altLang="en-US" dirty="0"/>
          </a:p>
        </p:txBody>
      </p:sp>
      <p:pic>
        <p:nvPicPr>
          <p:cNvPr id="10" name="Shape 92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331612" y="15110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事实真的如此吗？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273665" cy="2119630"/>
          </a:xfrm>
        </p:spPr>
        <p:txBody>
          <a:bodyPr/>
          <a:lstStyle/>
          <a:p>
            <a:r>
              <a:rPr lang="zh-CN" altLang="en-US"/>
              <a:t>有哪些广泛应用的声纹验证系统？</a:t>
            </a:r>
          </a:p>
          <a:p>
            <a:r>
              <a:rPr lang="zh-CN" altLang="en-US"/>
              <a:t>有哪些声纹提供商没被客户埋怨过？</a:t>
            </a:r>
          </a:p>
          <a:p>
            <a:r>
              <a:rPr lang="zh-CN" altLang="en-US"/>
              <a:t>有哪些声纹厂商真正赚钱了？</a:t>
            </a:r>
          </a:p>
          <a:p>
            <a:r>
              <a:rPr lang="en-US" altLang="zh-CN"/>
              <a:t>.....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45565" y="5304790"/>
            <a:ext cx="96564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声纹识别的真实性能可能远比我们看到的要差</a:t>
            </a:r>
            <a:r>
              <a:rPr lang="en-US" altLang="zh-CN" sz="3600" dirty="0" smtClean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</a:p>
        </p:txBody>
      </p:sp>
      <p:pic>
        <p:nvPicPr>
          <p:cNvPr id="5" name="Shape 9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40172" y="22222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Questionable Benchmarks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205" y="1766570"/>
            <a:ext cx="3113405" cy="2243455"/>
          </a:xfrm>
        </p:spPr>
        <p:txBody>
          <a:bodyPr/>
          <a:lstStyle/>
          <a:p>
            <a:r>
              <a:rPr lang="zh-CN" altLang="en-US" sz="2000" dirty="0"/>
              <a:t>录音条件受控（设备、环境、姿态）</a:t>
            </a:r>
          </a:p>
          <a:p>
            <a:r>
              <a:rPr lang="zh-CN" altLang="en-US" sz="2000" dirty="0"/>
              <a:t>用户配合</a:t>
            </a:r>
          </a:p>
          <a:p>
            <a:r>
              <a:rPr lang="zh-CN" altLang="en-US" sz="2000" dirty="0"/>
              <a:t>有效</a:t>
            </a:r>
            <a:r>
              <a:rPr lang="en-US" altLang="zh-CN" sz="2000" dirty="0"/>
              <a:t>session</a:t>
            </a:r>
            <a:r>
              <a:rPr lang="zh-CN" altLang="en-US" sz="2000" dirty="0"/>
              <a:t>不足</a:t>
            </a:r>
          </a:p>
          <a:p>
            <a:r>
              <a:rPr lang="zh-CN" altLang="en-US" sz="2000" dirty="0"/>
              <a:t>发音特征与场景绑定</a:t>
            </a:r>
            <a:r>
              <a:rPr lang="en-US" altLang="zh-CN" sz="2000" baseline="30000" dirty="0"/>
              <a:t>[1]</a:t>
            </a:r>
            <a:endParaRPr lang="zh-CN" altLang="en-US" sz="2000" baseline="30000" dirty="0"/>
          </a:p>
          <a:p>
            <a:endParaRPr lang="zh-CN" altLang="en-US" sz="2000" baseline="30000" dirty="0"/>
          </a:p>
        </p:txBody>
      </p:sp>
      <p:sp>
        <p:nvSpPr>
          <p:cNvPr id="4" name="文本框 3"/>
          <p:cNvSpPr txBox="1"/>
          <p:nvPr/>
        </p:nvSpPr>
        <p:spPr>
          <a:xfrm>
            <a:off x="692150" y="5931535"/>
            <a:ext cx="106229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S. Shon and J. Glass, “Multimodal association for speaker verification,” in Proceedings of the Annual Conference of Internation_x0002_al Speech Communication Association (INTERSPEECH), 2020, pp.2247–2251.</a:t>
            </a:r>
          </a:p>
        </p:txBody>
      </p:sp>
      <p:graphicFrame>
        <p:nvGraphicFramePr>
          <p:cNvPr id="5" name="对象 4"/>
          <p:cNvGraphicFramePr/>
          <p:nvPr/>
        </p:nvGraphicFramePr>
        <p:xfrm>
          <a:off x="3483610" y="1775460"/>
          <a:ext cx="8402320" cy="3307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r:id="rId3" imgW="4171315" imgH="7000875" progId="Paint.Picture">
                  <p:embed/>
                </p:oleObj>
              </mc:Choice>
              <mc:Fallback>
                <p:oleObj r:id="rId3" imgW="4171315" imgH="70008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3610" y="1775460"/>
                        <a:ext cx="8402320" cy="3307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382412" y="20190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CN-Celeb: </a:t>
            </a:r>
            <a:r>
              <a:rPr lang="zh-CN" altLang="en-US" dirty="0"/>
              <a:t>复杂场景声纹数据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0670" y="1691005"/>
            <a:ext cx="3686810" cy="3185795"/>
          </a:xfrm>
        </p:spPr>
        <p:txBody>
          <a:bodyPr>
            <a:normAutofit/>
          </a:bodyPr>
          <a:lstStyle/>
          <a:p>
            <a:r>
              <a:rPr lang="zh-CN" altLang="en-US"/>
              <a:t>名星语音，可搜集范围广</a:t>
            </a:r>
          </a:p>
          <a:p>
            <a:r>
              <a:rPr lang="zh-CN" altLang="en-US"/>
              <a:t>多场景，跨场景</a:t>
            </a:r>
          </a:p>
          <a:p>
            <a:r>
              <a:rPr lang="zh-CN" altLang="en-US"/>
              <a:t>多信道、多设备、多编码</a:t>
            </a:r>
            <a:r>
              <a:rPr lang="en-US" altLang="zh-CN"/>
              <a:t>...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7555" y="5107305"/>
            <a:ext cx="1043368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Fan Y, Kang J W, Li L T, et al. Cn-celeb: a challenging chinese speaker recognition dataset[C]//ICASSP 2020-2020 IEEE International Conference on Acoustics, Speech and Signal Processing (ICASSP). IEEE, 2020: 7604-7608.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 L, Liu R, Kang J, et al. CN-Celeb: multi-genre speaker recognition[J]. arXiv preprint arXiv:2012.12468, 2020.</a:t>
            </a:r>
          </a:p>
        </p:txBody>
      </p:sp>
      <p:graphicFrame>
        <p:nvGraphicFramePr>
          <p:cNvPr id="5" name="对象 4"/>
          <p:cNvGraphicFramePr/>
          <p:nvPr/>
        </p:nvGraphicFramePr>
        <p:xfrm>
          <a:off x="4116070" y="1654175"/>
          <a:ext cx="7827010" cy="3109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4" r:id="rId3" imgW="4342765" imgH="7600950" progId="Paint.Picture">
                  <p:embed/>
                </p:oleObj>
              </mc:Choice>
              <mc:Fallback>
                <p:oleObj r:id="rId3" imgW="4342765" imgH="76009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6070" y="1654175"/>
                        <a:ext cx="7827010" cy="3109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6"/>
          <p:cNvSpPr/>
          <p:nvPr/>
        </p:nvSpPr>
        <p:spPr>
          <a:xfrm>
            <a:off x="4170680" y="4328160"/>
            <a:ext cx="7734300" cy="35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Shape 9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515457" y="130788"/>
            <a:ext cx="1676543" cy="140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337,&quot;width&quot;:1307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tbjngql">
      <a:majorFont>
        <a:latin typeface="方正姚体"/>
        <a:ea typeface="方正姚体"/>
        <a:cs typeface=""/>
      </a:majorFont>
      <a:minorFont>
        <a:latin typeface="方正姚体"/>
        <a:ea typeface="方正姚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1402</Words>
  <Application>Microsoft Office PowerPoint</Application>
  <PresentationFormat>自定义</PresentationFormat>
  <Paragraphs>149</Paragraphs>
  <Slides>47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9" baseType="lpstr">
      <vt:lpstr>Office 主题</vt:lpstr>
      <vt:lpstr>Bitmap Image</vt:lpstr>
      <vt:lpstr>PowerPoint 演示文稿</vt:lpstr>
      <vt:lpstr>SOTA EER: AI-Shell-1</vt:lpstr>
      <vt:lpstr>SOTA EER: HI-MIA</vt:lpstr>
      <vt:lpstr>SOTA EER: SITW</vt:lpstr>
      <vt:lpstr>SOTA EER: VoxCeleb-1</vt:lpstr>
      <vt:lpstr>EER 3% 意味着什么？</vt:lpstr>
      <vt:lpstr>事实真的如此吗？</vt:lpstr>
      <vt:lpstr>Questionable Benchmarks</vt:lpstr>
      <vt:lpstr>CN-Celeb: 复杂场景声纹数据</vt:lpstr>
      <vt:lpstr>CN-Celeb: 复杂场景声纹数据</vt:lpstr>
      <vt:lpstr>CN-Celeb1 &amp; CN-Celeb2</vt:lpstr>
      <vt:lpstr>CNCeleb: Length distribution</vt:lpstr>
      <vt:lpstr>CNCeleb: Genre distribution</vt:lpstr>
      <vt:lpstr>CNCeleb: Cross-genre speakers</vt:lpstr>
      <vt:lpstr>CNCeleb: Utt/Speaker distribution</vt:lpstr>
      <vt:lpstr>CNCeleb: Session/Speaker distribution</vt:lpstr>
      <vt:lpstr>CNCeleb: Pruning rate</vt:lpstr>
      <vt:lpstr>CNCeleb.E Test set</vt:lpstr>
      <vt:lpstr>VoxCeleb baseline</vt:lpstr>
      <vt:lpstr>VoxCeleb SOTA</vt:lpstr>
      <vt:lpstr>CNCeleb.E on different genres</vt:lpstr>
      <vt:lpstr>CNCeleb.E on cross genres</vt:lpstr>
      <vt:lpstr>CNCeleb.E on cross genres</vt:lpstr>
      <vt:lpstr>More information about CNCeleb</vt:lpstr>
      <vt:lpstr>PowerPoint 演示文稿</vt:lpstr>
      <vt:lpstr>Statistical difference for different genres</vt:lpstr>
      <vt:lpstr>Statistical difference for different genres</vt:lpstr>
      <vt:lpstr>Solution1: Multi-genre training</vt:lpstr>
      <vt:lpstr>Solution2: Meta learning</vt:lpstr>
      <vt:lpstr>Solution2: Meta learning</vt:lpstr>
      <vt:lpstr>Solution3:Calibration</vt:lpstr>
      <vt:lpstr>Other solutions</vt:lpstr>
      <vt:lpstr>PowerPoint 演示文稿</vt:lpstr>
      <vt:lpstr>Why multi/cross genre is so hard?</vt:lpstr>
      <vt:lpstr>Question 1: Is the speaker trait Reliable? </vt:lpstr>
      <vt:lpstr>Question 1: Is the speaker trait Reliable? </vt:lpstr>
      <vt:lpstr>Question 2: Is speaker trait discriminative?</vt:lpstr>
      <vt:lpstr>Question 2: Is speaker trait discriminative?</vt:lpstr>
      <vt:lpstr>Question 3: Is speaker trait well represented?</vt:lpstr>
      <vt:lpstr>Question 3: Is speaker trait well represented?</vt:lpstr>
      <vt:lpstr>Question 4: Have machines tried their best?</vt:lpstr>
      <vt:lpstr>Conclusions</vt:lpstr>
      <vt:lpstr>Lesson from face recognition</vt:lpstr>
      <vt:lpstr>CN-Celeb团队</vt:lpstr>
      <vt:lpstr>清华大学语音语言技术研究中心</vt:lpstr>
      <vt:lpstr>Join us !</vt:lpstr>
      <vt:lpstr>AI光影社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cslt</dc:creator>
  <cp:lastModifiedBy>wangd</cp:lastModifiedBy>
  <cp:revision>683</cp:revision>
  <dcterms:created xsi:type="dcterms:W3CDTF">2016-11-24T03:22:00Z</dcterms:created>
  <dcterms:modified xsi:type="dcterms:W3CDTF">2021-07-17T07:54:48Z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A68A104B34CE4A9887510BF913EADA79</vt:lpwstr>
  </property>
  <property fmtid="{D5CDD505-2E9C-101B-9397-08002B2CF9AE}" pid="3" name="KSOProductBuildVer">
    <vt:lpwstr>2052-11.1.0.10578</vt:lpwstr>
  </property>
</Properties>
</file>